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2" r:id="rId5"/>
    <p:sldId id="261" r:id="rId6"/>
    <p:sldId id="260" r:id="rId7"/>
    <p:sldId id="263" r:id="rId8"/>
    <p:sldId id="258" r:id="rId9"/>
    <p:sldId id="276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7" r:id="rId19"/>
    <p:sldId id="278" r:id="rId20"/>
    <p:sldId id="272" r:id="rId21"/>
    <p:sldId id="273" r:id="rId22"/>
    <p:sldId id="274" r:id="rId23"/>
    <p:sldId id="275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6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624C0-2803-9CB9-89CE-6A7E283122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9D34D0-D628-B01A-4337-898780A9E4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CA000-BB0A-55DE-8A1C-5E79EF2E6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E0414-58F2-F2F6-E012-48E68B994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54F54-B84D-36C0-1FD5-F3F8B21FC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55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9429-6144-DC56-1E4C-A7AF006DE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E71DA6-28DA-1ED6-D945-41E2A95680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99F4E-37E6-C61A-456D-B89CD8352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654D-2E34-AEDB-3276-F7921A2F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78956-4DA6-13BD-543B-E14505EB3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306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AA7FE0-9BEC-A3D3-62E4-56F2507813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B9945-89D1-3A66-CC3D-017C2BD27F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18AD8B-E91A-9A9E-B4C7-46B1FC7E4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D7115-7575-6524-1208-9459EFB43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2882A-4D62-9D5E-51D6-52E6D39C9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334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89A7C-D808-BE26-43F6-43C87D5CF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CCF7C-5E0D-597A-B494-AD30C81B4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75036-0E5B-5F44-D58A-875F3A5A1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6D926-FE24-A81A-4D7D-966950481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44570-AA48-C3DF-77FF-1A8DBAC18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77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2C617-C3A7-A7BD-1B4E-D976A89C7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9BAFF-BDE6-5C41-C7E2-E4B0A90B77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70B05-E980-4D68-E75A-C37DF6EF7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C4384-E418-D74E-A3E7-C5A6CDB05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9FB0B-40C3-7A08-5335-119634DC8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3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E4033-B12A-B31E-0440-ACFBDB99D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AD5E2-1C86-A877-41CB-05AAD71FF1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8FF180-553B-E82D-48D5-1317B4354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50BFB-A59C-EF2B-22E6-14304E6CB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6D991-D25F-71EE-1CF8-313F6FAEC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C60DA-F324-DD0E-4D1C-26CE72D8B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67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4DDF1-C68F-8BF2-DF1E-1F6091287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00297-86C1-CB24-B7A4-A873E58BCD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612094-6B9B-3A0D-80A8-2698021F3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7C6A44-34CC-1225-4BEE-3B94AF4D9B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D4C2AA-CDF1-B826-00A6-D2686DD1F7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4CEAB6-3E00-24C3-A019-8C1F0ADE9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71E226-D68F-56C6-E0B7-D03662A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F59F74-C4C5-6636-BF67-DCC97E9E3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017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BDF9-713F-F774-0686-500C3506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B73F5C-AD6C-56D4-9F67-29A0C318E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8E033D-67BF-129E-9290-7DCD3BC0A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74AFB6-C497-E87A-DC22-E8D4DAEF0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870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D140DF-7A0B-7BF0-AFF9-43596B54E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BE82A5-F90D-AE86-F0CB-45823954F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0F356C-6AF4-2523-C22D-270A6E02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53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0D6-4D1D-4BC0-2092-C6AD456C8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ED439-0E70-A39B-9BE8-297FEAB87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8F344-6645-1AF6-71D1-96DF91D0DF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10B4C-7AF9-97FF-52C6-19BE11F3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3251B-DE04-1908-8650-B33E77A16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F6C82C-AE51-470A-62B1-7150EAD7B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02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95DAD-26D6-8983-9CFB-AAB8CC020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90E385-3C39-2B5E-960F-D27082A4E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5400B6-6646-C18A-4B49-61A8BF9CA6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C3AAB2-1CBB-44DB-5C3D-ECC8D70FA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42FE12-C53F-6177-894A-D21554947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BE775F-3E8E-D1BB-A697-CA5A2298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94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C14ABE-3138-8E2C-B887-6E33954AD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C92C2-4543-F28C-3784-59060A7CB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62ACA-1188-8391-4EC6-BE0EBFE2B7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82F215-09C7-423B-9265-15D20E01748E}" type="datetimeFigureOut">
              <a:rPr lang="en-US" smtClean="0"/>
              <a:t>3/11/2025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21E4B-8D92-D06B-4F01-F9B66E6AC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C130B-B7CC-5C8D-46D5-4BBB83AA91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2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sheet with numbers&#10;&#10;Description automatically generated">
            <a:extLst>
              <a:ext uri="{FF2B5EF4-FFF2-40B4-BE49-F238E27FC236}">
                <a16:creationId xmlns:a16="http://schemas.microsoft.com/office/drawing/2014/main" id="{8C5C33DB-AE7B-9BD1-FDBD-A450459E0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39" y="344169"/>
            <a:ext cx="8345535" cy="62852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ED8524-76D2-0CB9-FA5C-08B8D66B9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8900" y="1122363"/>
            <a:ext cx="8039100" cy="2387600"/>
          </a:xfrm>
        </p:spPr>
        <p:txBody>
          <a:bodyPr/>
          <a:lstStyle/>
          <a:p>
            <a:r>
              <a:rPr lang="en-US" dirty="0"/>
              <a:t>How DEP generates this,</a:t>
            </a:r>
            <a:br>
              <a:rPr lang="en-US" dirty="0"/>
            </a:br>
            <a:r>
              <a:rPr lang="en-US" dirty="0"/>
              <a:t>626,609 times per day!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3A3E3-B65D-8426-4482-202FA3E005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Daryl Herzmann</a:t>
            </a:r>
          </a:p>
          <a:p>
            <a:r>
              <a:rPr lang="en-US" dirty="0"/>
              <a:t>akrherz@iastate.edu</a:t>
            </a:r>
          </a:p>
          <a:p>
            <a:r>
              <a:rPr lang="en-US" dirty="0"/>
              <a:t>11 March 2025</a:t>
            </a:r>
          </a:p>
        </p:txBody>
      </p:sp>
    </p:spTree>
    <p:extLst>
      <p:ext uri="{BB962C8B-B14F-4D97-AF65-F5344CB8AC3E}">
        <p14:creationId xmlns:p14="http://schemas.microsoft.com/office/powerpoint/2010/main" val="644760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F0926-0A45-A3D8-79A5-1D1BDF05E3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Running WEPP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A6A65F-D4CB-A3DA-9619-C9D1B519BA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408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08CEF-2682-9B41-1479-64DEA0A18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is 1:20 AM, our climate files are all edited.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57418-BB72-E7BC-14B9-3D3F8CA7CF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Now we need to run ~1 million WEPP hillslope runs</a:t>
            </a:r>
          </a:p>
          <a:p>
            <a:r>
              <a:rPr lang="en-US" dirty="0"/>
              <a:t>Thankfully</a:t>
            </a:r>
          </a:p>
          <a:p>
            <a:pPr lvl="1"/>
            <a:r>
              <a:rPr lang="en-US" dirty="0"/>
              <a:t>Each hillslope 19 year run takes about a second</a:t>
            </a:r>
          </a:p>
          <a:p>
            <a:pPr lvl="1"/>
            <a:r>
              <a:rPr lang="en-US" dirty="0"/>
              <a:t>We have about 70 distributed processors available that are listening to a central RabbitMQ server</a:t>
            </a:r>
          </a:p>
          <a:p>
            <a:r>
              <a:rPr lang="en-US" dirty="0"/>
              <a:t>So this processing finishes at about 4 AM.</a:t>
            </a:r>
          </a:p>
          <a:p>
            <a:r>
              <a:rPr lang="en-US" dirty="0"/>
              <a:t>Another 15 minutes to postprocess the output files, insert summarized information to the database.</a:t>
            </a:r>
          </a:p>
          <a:p>
            <a:r>
              <a:rPr lang="en-US" dirty="0"/>
              <a:t>We spam Twitter/X.</a:t>
            </a:r>
          </a:p>
        </p:txBody>
      </p:sp>
      <p:pic>
        <p:nvPicPr>
          <p:cNvPr id="6" name="Content Placeholder 5" descr="A screenshot of a map&#10;&#10;Description automatically generated">
            <a:extLst>
              <a:ext uri="{FF2B5EF4-FFF2-40B4-BE49-F238E27FC236}">
                <a16:creationId xmlns:a16="http://schemas.microsoft.com/office/drawing/2014/main" id="{B3FDAB8D-507F-C364-7D6D-791D56DDFD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153190"/>
            <a:ext cx="5181600" cy="3696208"/>
          </a:xfrm>
        </p:spPr>
      </p:pic>
    </p:spTree>
    <p:extLst>
      <p:ext uri="{BB962C8B-B14F-4D97-AF65-F5344CB8AC3E}">
        <p14:creationId xmlns:p14="http://schemas.microsoft.com/office/powerpoint/2010/main" val="3253381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F0926-0A45-A3D8-79A5-1D1BDF05E3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III: Dynamic Tillage &amp; Planting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A6A65F-D4CB-A3DA-9619-C9D1B519BA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573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C9175-5DDD-9E43-9CFA-759F8476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in the old days (IDEPv1, DEP&lt;2024)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3FBE5-38AE-D540-6007-0EA7172E1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Spring tillage and planting dates were prescribed:</a:t>
            </a:r>
          </a:p>
          <a:p>
            <a:pPr lvl="1"/>
            <a:r>
              <a:rPr lang="en-US" dirty="0"/>
              <a:t>Based on a latitude based zonal grouping</a:t>
            </a:r>
          </a:p>
          <a:p>
            <a:pPr lvl="1"/>
            <a:r>
              <a:rPr lang="en-US" dirty="0"/>
              <a:t>Corn planted from 20 April till 10 May</a:t>
            </a:r>
          </a:p>
          <a:p>
            <a:pPr lvl="1"/>
            <a:r>
              <a:rPr lang="en-US" dirty="0"/>
              <a:t>Soybean planted from 12 May till 25 May</a:t>
            </a:r>
          </a:p>
          <a:p>
            <a:pPr lvl="1"/>
            <a:r>
              <a:rPr lang="en-US" dirty="0"/>
              <a:t>Tillage events spaced every five days prior to planting.</a:t>
            </a:r>
          </a:p>
          <a:p>
            <a:r>
              <a:rPr lang="en-US" dirty="0"/>
              <a:t>These hard coded dates do not well represent the year to year variability</a:t>
            </a:r>
          </a:p>
        </p:txBody>
      </p:sp>
    </p:spTree>
    <p:extLst>
      <p:ext uri="{BB962C8B-B14F-4D97-AF65-F5344CB8AC3E}">
        <p14:creationId xmlns:p14="http://schemas.microsoft.com/office/powerpoint/2010/main" val="1285626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2098E8-D53B-566C-9046-35A3A84B7A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589" y="342894"/>
            <a:ext cx="10972822" cy="617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383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52086-86D8-0A4C-3E55-43335456A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driven spring tillage/planting date algo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C132D-038D-C55F-882A-924885D1C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day between 11 April and 15 June, each HUC12 is evaluated: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Based on previous day’s DEP run, are at least 25% of modelled OFEs below 80% of the plastic limit.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Based on NWS forecast model (GFS), are average 0-10cm soil temperatures expected to average above 6C over next 3-7 days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Based on precipitation estimates up till 6 PM, did less than 10mm of precipitation fall</a:t>
            </a:r>
          </a:p>
          <a:p>
            <a:r>
              <a:rPr lang="en-US" dirty="0"/>
              <a:t>If all three of those checks pass, then</a:t>
            </a:r>
          </a:p>
          <a:p>
            <a:pPr lvl="1"/>
            <a:r>
              <a:rPr lang="en-US" dirty="0"/>
              <a:t>Up to 10% of ag acres of the HUC12 are tilled</a:t>
            </a:r>
          </a:p>
          <a:p>
            <a:pPr lvl="1"/>
            <a:r>
              <a:rPr lang="en-US" dirty="0"/>
              <a:t>Up to 10% of ag acres of the HUC12 are planted (excluding fields just tilled)</a:t>
            </a:r>
          </a:p>
        </p:txBody>
      </p:sp>
    </p:spTree>
    <p:extLst>
      <p:ext uri="{BB962C8B-B14F-4D97-AF65-F5344CB8AC3E}">
        <p14:creationId xmlns:p14="http://schemas.microsoft.com/office/powerpoint/2010/main" val="2170883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_huc12limiter">
            <a:hlinkClick r:id="" action="ppaction://media"/>
            <a:extLst>
              <a:ext uri="{FF2B5EF4-FFF2-40B4-BE49-F238E27FC236}">
                <a16:creationId xmlns:a16="http://schemas.microsoft.com/office/drawing/2014/main" id="{DB52C3D5-CC9F-9B49-5866-5B3D45BE6C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3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_progress">
            <a:hlinkClick r:id="" action="ppaction://media"/>
            <a:extLst>
              <a:ext uri="{FF2B5EF4-FFF2-40B4-BE49-F238E27FC236}">
                <a16:creationId xmlns:a16="http://schemas.microsoft.com/office/drawing/2014/main" id="{84ADEBCC-8493-34ED-AC0E-6E58891B7C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08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9F2D7563-F128-72B1-6CC6-3B843EF6E7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024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47176A56-E79C-E3DE-3EA9-427DCFAEB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0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572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5A14D-DAD0-7A01-FD9E-8355A8689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 Goals and Life Choices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7472-F021-142E-CD81-5A1BB09F6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Given that:</a:t>
            </a:r>
          </a:p>
          <a:p>
            <a:pPr lvl="1"/>
            <a:r>
              <a:rPr lang="en-US" dirty="0"/>
              <a:t>WEPP, our soil erosion model, outputs at a daily timestep.</a:t>
            </a:r>
          </a:p>
          <a:p>
            <a:pPr lvl="1"/>
            <a:r>
              <a:rPr lang="en-US" dirty="0"/>
              <a:t>We want to produce estimates of yesterday by the time old folks wake up in the morning (6 AM).</a:t>
            </a:r>
          </a:p>
          <a:p>
            <a:pPr lvl="1"/>
            <a:r>
              <a:rPr lang="en-US" dirty="0"/>
              <a:t>Within our model inputs, the weather information is updated daily.</a:t>
            </a:r>
          </a:p>
          <a:p>
            <a:r>
              <a:rPr lang="en-US" dirty="0"/>
              <a:t>We need complete/high resolution weather inputs available by 1 AM for previous day</a:t>
            </a:r>
          </a:p>
          <a:p>
            <a:pPr lvl="1"/>
            <a:r>
              <a:rPr lang="en-US" dirty="0"/>
              <a:t>For precipitation, we are bound to RADAR-based estimates (MRMS)</a:t>
            </a:r>
          </a:p>
          <a:p>
            <a:pPr lvl="1"/>
            <a:r>
              <a:rPr lang="en-US" dirty="0"/>
              <a:t>For other variables, we are bound to grid analyses (NCEP RTMA) or weather model analyses (HRRR)</a:t>
            </a:r>
          </a:p>
          <a:p>
            <a:pPr lvl="1"/>
            <a:r>
              <a:rPr lang="en-US" dirty="0"/>
              <a:t>A 0.01x0.01 degree grid is about the best that currently can be done.</a:t>
            </a:r>
          </a:p>
          <a:p>
            <a:r>
              <a:rPr lang="en-US" dirty="0"/>
              <a:t>For WEPP, we need to generate break-point climate/weather files.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0883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1D97CB-F5A8-5CB2-89E4-E8FAF95C51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0" y="0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6452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3BC734-7AA4-848F-F349-B6635FFA7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0" y="0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9900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46790-5307-D499-619A-2C1B3A7C9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Nothing more to see here.</a:t>
            </a:r>
            <a:br>
              <a:rPr lang="en-US" dirty="0"/>
            </a:br>
            <a:r>
              <a:rPr lang="en-US" dirty="0"/>
              <a:t>The model is predicting perfectly….</a:t>
            </a:r>
          </a:p>
        </p:txBody>
      </p:sp>
    </p:spTree>
    <p:extLst>
      <p:ext uri="{BB962C8B-B14F-4D97-AF65-F5344CB8AC3E}">
        <p14:creationId xmlns:p14="http://schemas.microsoft.com/office/powerpoint/2010/main" val="12862482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17BD5B-132C-352A-8ADB-5C779A88D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7E8604-8021-F8A5-A092-29C3AEA53D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1" y="0"/>
            <a:ext cx="914399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865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7896BF96-4D79-897A-164F-D8AB316FE7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162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D1B37718-D475-4D67-190E-FBB748E435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79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hart of corn planting progress&#10;&#10;AI-generated content may be incorrect.">
            <a:extLst>
              <a:ext uri="{FF2B5EF4-FFF2-40B4-BE49-F238E27FC236}">
                <a16:creationId xmlns:a16="http://schemas.microsoft.com/office/drawing/2014/main" id="{3A091471-01F4-A0D4-F80F-D2E5FF5DF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944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BCFAC-25A3-8E14-0FE6-CA5DFD60F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Climate file daily text format</a:t>
            </a:r>
          </a:p>
        </p:txBody>
      </p:sp>
      <p:pic>
        <p:nvPicPr>
          <p:cNvPr id="5" name="Content Placeholder 4" descr="A white sheet with numbers&#10;&#10;Description automatically generated">
            <a:extLst>
              <a:ext uri="{FF2B5EF4-FFF2-40B4-BE49-F238E27FC236}">
                <a16:creationId xmlns:a16="http://schemas.microsoft.com/office/drawing/2014/main" id="{1FC66BC7-85E5-1F2C-DC79-89E2333DAB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12" y="2711117"/>
            <a:ext cx="11625775" cy="8755662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975D1BF-8495-6FFB-ADC0-7B8819A1F0B2}"/>
              </a:ext>
            </a:extLst>
          </p:cNvPr>
          <p:cNvSpPr txBox="1"/>
          <p:nvPr/>
        </p:nvSpPr>
        <p:spPr>
          <a:xfrm>
            <a:off x="283112" y="1680913"/>
            <a:ext cx="775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Day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6E491D3F-476A-5EF9-2D5E-8387AD0A0EC6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>
            <a:off x="356910" y="2338756"/>
            <a:ext cx="510214" cy="117858"/>
          </a:xfrm>
          <a:prstGeom prst="bentConnector3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B856C4F-0C95-67AA-CCBA-36A7A2DBC8B8}"/>
              </a:ext>
            </a:extLst>
          </p:cNvPr>
          <p:cNvSpPr txBox="1"/>
          <p:nvPr/>
        </p:nvSpPr>
        <p:spPr>
          <a:xfrm>
            <a:off x="1242075" y="1690688"/>
            <a:ext cx="1414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Month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38567A1B-151F-E038-F0A3-5D0F011EC0EC}"/>
              </a:ext>
            </a:extLst>
          </p:cNvPr>
          <p:cNvCxnSpPr>
            <a:cxnSpLocks/>
            <a:stCxn id="20" idx="2"/>
          </p:cNvCxnSpPr>
          <p:nvPr/>
        </p:nvCxnSpPr>
        <p:spPr>
          <a:xfrm rot="5400000">
            <a:off x="1475613" y="2188794"/>
            <a:ext cx="510214" cy="437332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FEBC9B2-D451-F28F-C367-7633253EC063}"/>
              </a:ext>
            </a:extLst>
          </p:cNvPr>
          <p:cNvSpPr txBox="1"/>
          <p:nvPr/>
        </p:nvSpPr>
        <p:spPr>
          <a:xfrm>
            <a:off x="2653041" y="1707577"/>
            <a:ext cx="10972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Year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153D05B4-FA4D-E7B8-A98F-5ECCB42DE7A5}"/>
              </a:ext>
            </a:extLst>
          </p:cNvPr>
          <p:cNvCxnSpPr>
            <a:cxnSpLocks/>
            <a:stCxn id="22" idx="2"/>
          </p:cNvCxnSpPr>
          <p:nvPr/>
        </p:nvCxnSpPr>
        <p:spPr>
          <a:xfrm rot="5400000">
            <a:off x="2807241" y="2285021"/>
            <a:ext cx="510214" cy="278657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E9CBA49-79B1-0FA6-8294-9EFA0B3351FE}"/>
              </a:ext>
            </a:extLst>
          </p:cNvPr>
          <p:cNvSpPr txBox="1"/>
          <p:nvPr/>
        </p:nvSpPr>
        <p:spPr>
          <a:xfrm>
            <a:off x="2826767" y="3823912"/>
            <a:ext cx="24188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# Breakpoints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7BD342B0-2E07-7A11-470F-CA4E00B17C67}"/>
              </a:ext>
            </a:extLst>
          </p:cNvPr>
          <p:cNvCxnSpPr>
            <a:cxnSpLocks/>
            <a:stCxn id="24" idx="0"/>
          </p:cNvCxnSpPr>
          <p:nvPr/>
        </p:nvCxnSpPr>
        <p:spPr>
          <a:xfrm rot="16200000" flipV="1">
            <a:off x="3554642" y="3342355"/>
            <a:ext cx="770206" cy="192908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059CD27-53FA-63A3-8D9D-83202189C28F}"/>
              </a:ext>
            </a:extLst>
          </p:cNvPr>
          <p:cNvSpPr txBox="1"/>
          <p:nvPr/>
        </p:nvSpPr>
        <p:spPr>
          <a:xfrm>
            <a:off x="5708166" y="3822534"/>
            <a:ext cx="1860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Low Temp C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80977B9-13E9-6177-54CE-8FD906AC4BF8}"/>
              </a:ext>
            </a:extLst>
          </p:cNvPr>
          <p:cNvCxnSpPr>
            <a:cxnSpLocks/>
            <a:stCxn id="29" idx="0"/>
          </p:cNvCxnSpPr>
          <p:nvPr/>
        </p:nvCxnSpPr>
        <p:spPr>
          <a:xfrm rot="16200000" flipV="1">
            <a:off x="6099864" y="3283900"/>
            <a:ext cx="770206" cy="307061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5ABE826-FFC2-E09A-2904-E740B1F3DE9C}"/>
              </a:ext>
            </a:extLst>
          </p:cNvPr>
          <p:cNvSpPr txBox="1"/>
          <p:nvPr/>
        </p:nvSpPr>
        <p:spPr>
          <a:xfrm>
            <a:off x="7956660" y="3822534"/>
            <a:ext cx="19074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Avg Wind Speed </a:t>
            </a:r>
            <a:r>
              <a:rPr lang="en-US" sz="2400" b="1" dirty="0" err="1"/>
              <a:t>mps</a:t>
            </a:r>
            <a:endParaRPr lang="en-US" sz="2400" b="1" dirty="0"/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28E0810D-2595-B77A-CD64-4907D1C5E8FE}"/>
              </a:ext>
            </a:extLst>
          </p:cNvPr>
          <p:cNvCxnSpPr>
            <a:cxnSpLocks/>
            <a:stCxn id="31" idx="0"/>
          </p:cNvCxnSpPr>
          <p:nvPr/>
        </p:nvCxnSpPr>
        <p:spPr>
          <a:xfrm rot="16200000" flipV="1">
            <a:off x="8360042" y="3272214"/>
            <a:ext cx="770206" cy="330434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D8493A0-5D8A-EA96-AE81-45A9E530BB76}"/>
              </a:ext>
            </a:extLst>
          </p:cNvPr>
          <p:cNvSpPr txBox="1"/>
          <p:nvPr/>
        </p:nvSpPr>
        <p:spPr>
          <a:xfrm>
            <a:off x="10158372" y="3822534"/>
            <a:ext cx="1551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Avg Dew Point C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1914F84B-9EE7-7A75-D46A-61E3793BC90E}"/>
              </a:ext>
            </a:extLst>
          </p:cNvPr>
          <p:cNvCxnSpPr>
            <a:cxnSpLocks/>
            <a:stCxn id="33" idx="0"/>
          </p:cNvCxnSpPr>
          <p:nvPr/>
        </p:nvCxnSpPr>
        <p:spPr>
          <a:xfrm rot="16200000" flipV="1">
            <a:off x="10472747" y="3361221"/>
            <a:ext cx="770206" cy="152420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8FB31A5-147A-74D2-DB05-C386FD28ED52}"/>
              </a:ext>
            </a:extLst>
          </p:cNvPr>
          <p:cNvSpPr txBox="1"/>
          <p:nvPr/>
        </p:nvSpPr>
        <p:spPr>
          <a:xfrm>
            <a:off x="3935137" y="1763512"/>
            <a:ext cx="22625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High Temp C</a:t>
            </a: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CB8322C2-6E80-3745-4A7A-03232A21DFA5}"/>
              </a:ext>
            </a:extLst>
          </p:cNvPr>
          <p:cNvCxnSpPr>
            <a:cxnSpLocks/>
            <a:stCxn id="35" idx="2"/>
          </p:cNvCxnSpPr>
          <p:nvPr/>
        </p:nvCxnSpPr>
        <p:spPr>
          <a:xfrm rot="16200000" flipH="1">
            <a:off x="4879344" y="2412259"/>
            <a:ext cx="510212" cy="136048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D64C460-2A03-3301-619F-8858234112BF}"/>
              </a:ext>
            </a:extLst>
          </p:cNvPr>
          <p:cNvSpPr txBox="1"/>
          <p:nvPr/>
        </p:nvSpPr>
        <p:spPr>
          <a:xfrm>
            <a:off x="6130030" y="1595178"/>
            <a:ext cx="22144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Solar Rad </a:t>
            </a:r>
            <a:r>
              <a:rPr lang="en-US" sz="2400" b="1" dirty="0" err="1"/>
              <a:t>Langleys</a:t>
            </a:r>
            <a:endParaRPr lang="en-US" sz="2400" b="1" dirty="0"/>
          </a:p>
        </p:txBody>
      </p: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97509336-23BF-CF67-C65C-FE76937ECFA5}"/>
              </a:ext>
            </a:extLst>
          </p:cNvPr>
          <p:cNvCxnSpPr>
            <a:cxnSpLocks/>
            <a:stCxn id="37" idx="2"/>
          </p:cNvCxnSpPr>
          <p:nvPr/>
        </p:nvCxnSpPr>
        <p:spPr>
          <a:xfrm rot="16200000" flipH="1">
            <a:off x="7150568" y="2512868"/>
            <a:ext cx="333492" cy="160105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28966B9-E9EA-472E-CC65-8D05049388C9}"/>
              </a:ext>
            </a:extLst>
          </p:cNvPr>
          <p:cNvSpPr txBox="1"/>
          <p:nvPr/>
        </p:nvSpPr>
        <p:spPr>
          <a:xfrm>
            <a:off x="8087784" y="1015191"/>
            <a:ext cx="3552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Avg Wind Direction [always zero for DEP]</a:t>
            </a:r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C696A77C-144E-DE3A-83EF-7DE42603FD8A}"/>
              </a:ext>
            </a:extLst>
          </p:cNvPr>
          <p:cNvCxnSpPr>
            <a:cxnSpLocks/>
            <a:stCxn id="39" idx="2"/>
          </p:cNvCxnSpPr>
          <p:nvPr/>
        </p:nvCxnSpPr>
        <p:spPr>
          <a:xfrm rot="5400000">
            <a:off x="9297834" y="2045281"/>
            <a:ext cx="765322" cy="367137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E358A44B-A70D-B102-989F-9A0462076EB4}"/>
              </a:ext>
            </a:extLst>
          </p:cNvPr>
          <p:cNvSpPr txBox="1"/>
          <p:nvPr/>
        </p:nvSpPr>
        <p:spPr>
          <a:xfrm>
            <a:off x="4151931" y="5545177"/>
            <a:ext cx="51168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Breakpoint </a:t>
            </a:r>
            <a:r>
              <a:rPr lang="en-US" sz="2400" b="1" dirty="0" err="1"/>
              <a:t>Precip</a:t>
            </a:r>
            <a:endParaRPr lang="en-US" sz="2400" b="1" dirty="0"/>
          </a:p>
          <a:p>
            <a:r>
              <a:rPr lang="en-US" sz="2400" b="1" dirty="0"/>
              <a:t>decimal time, </a:t>
            </a:r>
            <a:r>
              <a:rPr lang="en-US" sz="2400" b="1" dirty="0" err="1"/>
              <a:t>Accum</a:t>
            </a:r>
            <a:r>
              <a:rPr lang="en-US" sz="2400" b="1" dirty="0"/>
              <a:t> </a:t>
            </a:r>
            <a:r>
              <a:rPr lang="en-US" sz="2400" b="1" dirty="0" err="1"/>
              <a:t>precip</a:t>
            </a:r>
            <a:r>
              <a:rPr lang="en-US" sz="2400" b="1" dirty="0"/>
              <a:t> mm</a:t>
            </a:r>
          </a:p>
        </p:txBody>
      </p: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BC9D0003-D542-6D9F-7B6E-BEF99D6424CA}"/>
              </a:ext>
            </a:extLst>
          </p:cNvPr>
          <p:cNvCxnSpPr>
            <a:cxnSpLocks/>
            <a:stCxn id="59" idx="0"/>
          </p:cNvCxnSpPr>
          <p:nvPr/>
        </p:nvCxnSpPr>
        <p:spPr>
          <a:xfrm rot="16200000" flipV="1">
            <a:off x="4273767" y="3108577"/>
            <a:ext cx="490771" cy="4382429"/>
          </a:xfrm>
          <a:prstGeom prst="bentConnector2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7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113690ED-E13C-AC10-54FD-7DA6F5DD2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57" y="288759"/>
            <a:ext cx="3829811" cy="2872358"/>
          </a:xfrm>
          <a:prstGeom prst="rect">
            <a:avLst/>
          </a:prstGeom>
        </p:spPr>
      </p:pic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012B85D4-C84B-E335-3A57-AA3D07FF1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778" y="288759"/>
            <a:ext cx="3829811" cy="2872358"/>
          </a:xfrm>
          <a:prstGeom prst="rect">
            <a:avLst/>
          </a:prstGeom>
        </p:spPr>
      </p:pic>
      <p:pic>
        <p:nvPicPr>
          <p:cNvPr id="9" name="Picture 8" descr="A map of the united states&#10;&#10;Description automatically generated">
            <a:extLst>
              <a:ext uri="{FF2B5EF4-FFF2-40B4-BE49-F238E27FC236}">
                <a16:creationId xmlns:a16="http://schemas.microsoft.com/office/drawing/2014/main" id="{66C88819-4FFC-4A08-011B-FC4156A36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410" y="3717759"/>
            <a:ext cx="3829811" cy="2872358"/>
          </a:xfrm>
          <a:prstGeom prst="rect">
            <a:avLst/>
          </a:prstGeom>
        </p:spPr>
      </p:pic>
      <p:pic>
        <p:nvPicPr>
          <p:cNvPr id="11" name="Picture 10" descr="A map of the united states&#10;&#10;Description automatically generated">
            <a:extLst>
              <a:ext uri="{FF2B5EF4-FFF2-40B4-BE49-F238E27FC236}">
                <a16:creationId xmlns:a16="http://schemas.microsoft.com/office/drawing/2014/main" id="{27A3E844-EAC6-4479-5F2B-FE58117B6F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032" y="288759"/>
            <a:ext cx="3829811" cy="2872358"/>
          </a:xfrm>
          <a:prstGeom prst="rect">
            <a:avLst/>
          </a:prstGeom>
        </p:spPr>
      </p:pic>
      <p:pic>
        <p:nvPicPr>
          <p:cNvPr id="13" name="Picture 12" descr="A map of the united states&#10;&#10;Description automatically generated">
            <a:extLst>
              <a:ext uri="{FF2B5EF4-FFF2-40B4-BE49-F238E27FC236}">
                <a16:creationId xmlns:a16="http://schemas.microsoft.com/office/drawing/2014/main" id="{BA939E49-066D-78A3-2A3F-E289A25E54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326" y="3717759"/>
            <a:ext cx="3829811" cy="287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72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37D8D-B436-B35C-16E7-473FADD4A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Breakpoint Generation Life Choices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3C0FB-7733-9E94-023B-C7472A0CA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WEPP has a breakpoint per day limit of 100, so we can’t feed it potentially 24x30=720 breakpoints</a:t>
            </a:r>
          </a:p>
          <a:p>
            <a:r>
              <a:rPr lang="en-US" dirty="0"/>
              <a:t>So the 2 minute data is consolidated such that</a:t>
            </a:r>
          </a:p>
          <a:p>
            <a:pPr lvl="1"/>
            <a:r>
              <a:rPr lang="en-US" dirty="0"/>
              <a:t>2 minute accumulations of &gt;= 1 mm are retained</a:t>
            </a:r>
          </a:p>
          <a:p>
            <a:pPr lvl="1"/>
            <a:r>
              <a:rPr lang="en-US" dirty="0"/>
              <a:t>Every 2 mm of accumulation is retained</a:t>
            </a:r>
          </a:p>
          <a:p>
            <a:r>
              <a:rPr lang="en-US" dirty="0"/>
              <a:t>If this yields more than 100 points, we increment up the thresholds and try again until we get less than 100 points</a:t>
            </a:r>
          </a:p>
          <a:p>
            <a:r>
              <a:rPr lang="en-US" dirty="0"/>
              <a:t>NOTE: decimal time needs 4 digits to keep minute values precise to the second…</a:t>
            </a:r>
          </a:p>
        </p:txBody>
      </p:sp>
    </p:spTree>
    <p:extLst>
      <p:ext uri="{BB962C8B-B14F-4D97-AF65-F5344CB8AC3E}">
        <p14:creationId xmlns:p14="http://schemas.microsoft.com/office/powerpoint/2010/main" val="3949070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y21lapse">
            <a:hlinkClick r:id="" action="ppaction://media"/>
            <a:extLst>
              <a:ext uri="{FF2B5EF4-FFF2-40B4-BE49-F238E27FC236}">
                <a16:creationId xmlns:a16="http://schemas.microsoft.com/office/drawing/2014/main" id="{140CF268-677C-D072-33CF-2248FC6A9B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2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EC7A6-1969-1E34-A8C6-F0AE43919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Pains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050C-AB1E-7456-0A26-567F40A1B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Presently, 8 CPU + ~32GB memory takes 20 minutes to process the 600k CLI files for a **single** given day.</a:t>
            </a:r>
          </a:p>
          <a:p>
            <a:r>
              <a:rPr lang="en-US" dirty="0"/>
              <a:t>This presents a problem when we bootstrap a new area, spinning up 19 years of climate files is non-trivial</a:t>
            </a:r>
          </a:p>
          <a:p>
            <a:r>
              <a:rPr lang="en-US" dirty="0"/>
              <a:t>So a 0.10x0.10 grid of climate files over land over the contiguous US (for areas we do not currently model) is maintained to allow a quick “warm-start”</a:t>
            </a:r>
          </a:p>
          <a:p>
            <a:r>
              <a:rPr lang="en-US" dirty="0"/>
              <a:t>Daily reprocessing selectively picks 17 previous dates and 10 days ago to regenerate all climate file data for those dates and reprocess erosion results.  </a:t>
            </a:r>
            <a:r>
              <a:rPr lang="en-US" dirty="0" err="1"/>
              <a:t>Precip</a:t>
            </a:r>
            <a:r>
              <a:rPr lang="en-US" dirty="0"/>
              <a:t> data is more </a:t>
            </a:r>
            <a:r>
              <a:rPr lang="en-US" dirty="0" err="1"/>
              <a:t>QC’d</a:t>
            </a:r>
            <a:r>
              <a:rPr lang="en-US" dirty="0"/>
              <a:t> by then.</a:t>
            </a:r>
          </a:p>
        </p:txBody>
      </p:sp>
    </p:spTree>
    <p:extLst>
      <p:ext uri="{BB962C8B-B14F-4D97-AF65-F5344CB8AC3E}">
        <p14:creationId xmlns:p14="http://schemas.microsoft.com/office/powerpoint/2010/main" val="2885413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FB6DE90C-CC4C-9981-2F8C-2CBCB1A00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27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86A4E7-FAC3-31F8-42D9-22C24D9912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FF55BB-BC0E-D77B-262D-60AC081000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0" y="0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386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683</Words>
  <Application>Microsoft Office PowerPoint</Application>
  <PresentationFormat>Widescreen</PresentationFormat>
  <Paragraphs>65</Paragraphs>
  <Slides>26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Aptos</vt:lpstr>
      <vt:lpstr>Aptos Display</vt:lpstr>
      <vt:lpstr>Arial</vt:lpstr>
      <vt:lpstr>Office Theme</vt:lpstr>
      <vt:lpstr>How DEP generates this, 626,609 times per day!</vt:lpstr>
      <vt:lpstr>Life Goals and Life Choices</vt:lpstr>
      <vt:lpstr>Climate file daily text format</vt:lpstr>
      <vt:lpstr>PowerPoint Presentation</vt:lpstr>
      <vt:lpstr>Breakpoint Generation Life Choices</vt:lpstr>
      <vt:lpstr>PowerPoint Presentation</vt:lpstr>
      <vt:lpstr>Scaling Pains</vt:lpstr>
      <vt:lpstr>PowerPoint Presentation</vt:lpstr>
      <vt:lpstr>PowerPoint Presentation</vt:lpstr>
      <vt:lpstr>Part II: Running WEPP</vt:lpstr>
      <vt:lpstr>It is 1:20 AM, our climate files are all edited.</vt:lpstr>
      <vt:lpstr>Part III: Dynamic Tillage &amp; Planting</vt:lpstr>
      <vt:lpstr>Back in the old days (IDEPv1, DEP&lt;2024)</vt:lpstr>
      <vt:lpstr>PowerPoint Presentation</vt:lpstr>
      <vt:lpstr>Data driven spring tillage/planting date algo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Nothing more to see here. The model is predicting perfectly….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Herzmann, Daryl E [AGRON]</dc:creator>
  <cp:lastModifiedBy>Herzmann, Daryl E [AGRON]</cp:lastModifiedBy>
  <cp:revision>11</cp:revision>
  <dcterms:created xsi:type="dcterms:W3CDTF">2024-06-07T12:16:54Z</dcterms:created>
  <dcterms:modified xsi:type="dcterms:W3CDTF">2025-03-11T18:13:18Z</dcterms:modified>
</cp:coreProperties>
</file>

<file path=docProps/thumbnail.jpeg>
</file>